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63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836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38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56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7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158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32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850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95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15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24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0649"/>
            <a:ext cx="5760640" cy="1728191"/>
          </a:xfrm>
        </p:spPr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2" descr="C:\Users\Afanaseva\Desktop\са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49298"/>
            <a:ext cx="1368152" cy="135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3511" y="539997"/>
            <a:ext cx="410445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4804"/>
            <a:ext cx="2664991" cy="273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6272" y="0"/>
            <a:ext cx="187153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43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116013" y="188640"/>
            <a:ext cx="7570787" cy="66693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10. Обсуждайте с учащимися важность здорового образа жизни.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Хороший сон и правильное питание, умение сосредоточиться и расслабиться после напряженного выполнения заданий вносят значитель­ный вклад в успех на проверочной работе.</a:t>
            </a:r>
          </a:p>
          <a:p>
            <a:pPr marL="0" indent="0" algn="just">
              <a:buNone/>
            </a:pPr>
            <a:r>
              <a:rPr lang="ru-RU" b="1" dirty="0"/>
              <a:t>11. Поддерживайте </a:t>
            </a:r>
            <a:r>
              <a:rPr lang="ru-RU" b="1" dirty="0" err="1"/>
              <a:t>внеучебные</a:t>
            </a:r>
            <a:r>
              <a:rPr lang="ru-RU" b="1" dirty="0"/>
              <a:t> интересы учащихся.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Личное пространство, не связанное с учебой, дает возможность переключаться на другие виды деятельности и в конечном итоге быть более эффективными при подготовке к ВПР.</a:t>
            </a:r>
          </a:p>
          <a:p>
            <a:pPr marL="0" indent="0" algn="just">
              <a:buNone/>
            </a:pPr>
            <a:r>
              <a:rPr lang="ru-RU" b="1" dirty="0"/>
              <a:t>12. Общайтесь с родителями и привлекайте их на свою сторону!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Родители всегда беспокоятся за своих детей и берут на себя больше ответственности за их успех на проверочной работе. Обсуждайте с ними вопросы создания комфортной учебной среды для учащегося дома, организации режима сна и питания ребенка, их тревоги и заботы.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343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332656"/>
            <a:ext cx="7211144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/>
              <a:t>Как поддержать учащихся во время подготовки к ВПР?</a:t>
            </a:r>
            <a:r>
              <a:rPr lang="ru-RU" sz="2400" dirty="0"/>
              <a:t>  (рекомендации для учителей)</a:t>
            </a:r>
          </a:p>
          <a:p>
            <a:pPr marL="0" indent="0" algn="just">
              <a:buNone/>
            </a:pPr>
            <a:r>
              <a:rPr lang="ru-RU" sz="2400" dirty="0"/>
              <a:t>Главное, в чем нуждаются учащиеся в этот период – это эмоциональная поддержка педагогов, родных и близких. Поддерживать ребенка – значит верить в него. Поддержка тех, кого ребенок считает значимыми для себя, очень важна для него. Взрослые имеют немало возможностей, чтобы продемонстрировать ребенку свое удовлетворение от его достижений или усилий.</a:t>
            </a:r>
          </a:p>
          <a:p>
            <a:pPr marL="0" indent="0" algn="just">
              <a:buNone/>
            </a:pPr>
            <a:r>
              <a:rPr lang="ru-RU" sz="2400" dirty="0"/>
              <a:t>Задача педагогов и родителей – научить ребенка справляться с различными задачами, создав у него установку: "Ты можешь это сделать".</a:t>
            </a:r>
          </a:p>
          <a:p>
            <a:pPr marL="0" indent="0" algn="just">
              <a:buNone/>
            </a:pPr>
            <a:r>
              <a:rPr lang="ru-RU" sz="2400" dirty="0"/>
              <a:t>Существуют слова, которые поддерживают детей, например: "Зная тебя, я уверен(а), что ты все сделаешь хорошо", "Ты делаешь это хорошо".</a:t>
            </a:r>
          </a:p>
          <a:p>
            <a:pPr algn="just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440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74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04664"/>
            <a:ext cx="7211144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Педагоги также могут помочь ребенку в столь сложный для него период. Вот некоторые рекомендации психологов для педагогов:</a:t>
            </a:r>
          </a:p>
          <a:p>
            <a:r>
              <a:rPr lang="ru-RU" dirty="0"/>
              <a:t>- сосредоточьтесь на позитивных сторонах и преимуществах учащегося с целью укрепления его самооценки;</a:t>
            </a:r>
          </a:p>
          <a:p>
            <a:r>
              <a:rPr lang="ru-RU" dirty="0"/>
              <a:t>-  создайте ситуацию эмоционального комфорта;</a:t>
            </a:r>
          </a:p>
          <a:p>
            <a:r>
              <a:rPr lang="ru-RU" dirty="0"/>
              <a:t>-  ни в коем случае не нагнетайте обстановку, постоянно напоминая о серьезности предстоящих работ;</a:t>
            </a:r>
          </a:p>
          <a:p>
            <a:r>
              <a:rPr lang="ru-RU" dirty="0"/>
              <a:t>- создайте ситуацию успеха, применяйте поощрение. В этом огромную роль играет поддерживающее высказывание "Я уверен(а), что ты справишься";</a:t>
            </a:r>
          </a:p>
          <a:p>
            <a:r>
              <a:rPr lang="ru-RU" dirty="0"/>
              <a:t>- обеспечьте детям ощущение эмоциональной поддержки.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866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620688"/>
            <a:ext cx="7211144" cy="550547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- учитывайте во время подготовки и проведения экзамена индивидуальные психофизиологические особенности выпускников. Психофизиологические особенности – это устойчивые природные характеристики человека, которые не меняются с возрастом и проявляются в скорости протекания мыслительно-речевых процессов, в продуктивности умственной деятельности.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158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010" y="620688"/>
            <a:ext cx="6923789" cy="5505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Итак, чтобы поддержать ребенка, необходимо:</a:t>
            </a:r>
          </a:p>
          <a:p>
            <a:pPr marL="0" indent="0" algn="just">
              <a:buNone/>
            </a:pPr>
            <a:r>
              <a:rPr lang="ru-RU" sz="2400" dirty="0"/>
              <a:t>- опираться на сильные стороны ребенка;</a:t>
            </a:r>
          </a:p>
          <a:p>
            <a:pPr marL="0" indent="0" algn="just">
              <a:buNone/>
            </a:pPr>
            <a:r>
              <a:rPr lang="ru-RU" sz="2400" dirty="0"/>
              <a:t>- помнить о его прошлых успехах и возвращаться к ним, а не к ошибкам;</a:t>
            </a:r>
          </a:p>
          <a:p>
            <a:pPr marL="0" indent="0" algn="just">
              <a:buNone/>
            </a:pPr>
            <a:r>
              <a:rPr lang="ru-RU" sz="2400" dirty="0"/>
              <a:t>- избегать подчеркивания промахов ребенка, не напоминать о прошлых неудачах;</a:t>
            </a:r>
          </a:p>
          <a:p>
            <a:pPr marL="0" indent="0" algn="just">
              <a:buNone/>
            </a:pPr>
            <a:r>
              <a:rPr lang="ru-RU" sz="2400" dirty="0"/>
              <a:t>- помочь ребенку обрести уверенность в том, что он справится с данной задачей;</a:t>
            </a:r>
          </a:p>
          <a:p>
            <a:pPr marL="0" indent="0" algn="just">
              <a:buNone/>
            </a:pPr>
            <a:r>
              <a:rPr lang="ru-RU" sz="2400" dirty="0"/>
              <a:t>- создать в школе и классе обстановку дружелюбия и уважения, уметь и хотеть демонстрировать уважение к ребенку.</a:t>
            </a:r>
          </a:p>
          <a:p>
            <a:pPr marL="0" indent="0" algn="just">
              <a:buNone/>
            </a:pPr>
            <a:r>
              <a:rPr lang="ru-RU" sz="2400" dirty="0"/>
              <a:t>Поддерживайте своего ученика, будьте одновременно тверды и добры, но не выступайте в роли судьи. </a:t>
            </a: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591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807853">
            <a:off x="2123728" y="1600200"/>
            <a:ext cx="6563072" cy="4525963"/>
          </a:xfrm>
        </p:spPr>
        <p:txBody>
          <a:bodyPr/>
          <a:lstStyle/>
          <a:p>
            <a:pPr marL="0" indent="0" algn="ctr">
              <a:buNone/>
            </a:pPr>
            <a:endParaRPr lang="ru-RU" sz="44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5400" b="1" i="1" dirty="0">
                <a:solidFill>
                  <a:schemeClr val="tx2">
                    <a:lumMod val="75000"/>
                  </a:schemeClr>
                </a:solidFill>
              </a:rPr>
              <a:t>Желаем удачи!</a:t>
            </a:r>
          </a:p>
          <a:p>
            <a:pPr marL="0" indent="0" algn="ctr">
              <a:buNone/>
            </a:pPr>
            <a:endParaRPr lang="ru-RU" sz="4400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020" y="25330"/>
            <a:ext cx="2224755" cy="68580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89040"/>
            <a:ext cx="2664991" cy="273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596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5140" y="0"/>
            <a:ext cx="1871531" cy="6858000"/>
          </a:xfrm>
          <a:prstGeom prst="rect">
            <a:avLst/>
          </a:prstGeom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455" y="404664"/>
            <a:ext cx="6984961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277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помочь учащимся </a:t>
            </a:r>
            <a:br>
              <a:rPr lang="ru-RU" dirty="0"/>
            </a:br>
            <a:r>
              <a:rPr lang="ru-RU" dirty="0"/>
              <a:t>подготовиться к ВПР?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9161" y="4905"/>
            <a:ext cx="1628832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997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1. Составьте план подготовки по вашему предмету и расскажите о нем учащимся.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Составленный в начале года план-график, который максимально учитывает все события школьной жизни, праздники и мероприятия, позволит заранее спланировать объем и сроки изучения учебного ма­териала. Важно дать учащимся информацию о графике работы на год, регулярно обращая их внимание на то, какая часть материала уже пройдена, а какую еще осталось пройти.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071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692696"/>
            <a:ext cx="6995120" cy="54334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b="1" dirty="0"/>
              <a:t>2.  Дайте учащимся возможность оценить их достижения в учебе.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Обсуждая с учащимися пройденный материал, делайте акцент на том, что им удалось изучить и что у них получается хорошо. Ставьте перед ними достижимые краткосрочные учебные цели и показывайте, как достижение этих целей отражается на долгосрочном графике под­готовки к ВПР.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584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911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764704"/>
            <a:ext cx="7211144" cy="5361459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3. Не говорите</a:t>
            </a:r>
            <a:r>
              <a:rPr lang="ru-RU" dirty="0"/>
              <a:t> </a:t>
            </a:r>
            <a:r>
              <a:rPr lang="ru-RU" b="1" dirty="0"/>
              <a:t>с учащимися о ВПР слишком часто.</a:t>
            </a:r>
            <a:endParaRPr lang="ru-RU" dirty="0"/>
          </a:p>
          <a:p>
            <a:pPr algn="just"/>
            <a:r>
              <a:rPr lang="ru-RU" dirty="0"/>
              <a:t>Регулярно проводите короткие демонстрационные работы в течение года вместо серии больших контрольных работ за месяц до ВПР. Обсуждайте основные вопросы и инструкции, касающиеся ВПР. Даже если работа в классе связана с ВПР, не заостряйте на них внимание.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740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476672"/>
            <a:ext cx="7283152" cy="5649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4.  Используйте при изучении учебного материала различные педагогические технологии, методы</a:t>
            </a:r>
            <a:r>
              <a:rPr lang="ru-RU" dirty="0"/>
              <a:t> </a:t>
            </a:r>
            <a:r>
              <a:rPr lang="ru-RU" b="1" dirty="0"/>
              <a:t>и приемы.</a:t>
            </a:r>
            <a:endParaRPr lang="ru-RU" dirty="0"/>
          </a:p>
          <a:p>
            <a:pPr algn="just"/>
            <a:r>
              <a:rPr lang="ru-RU" dirty="0"/>
              <a:t>Учебный материал должен быть разнообразен: плакаты, интел­лект-карты, презентации, ролевые игры, проекты, творческие зада­чи. Использование различных методов позволяет усваивать матери­ал ученикам с различными особенностями восприятия информации. Учащиеся иногда могут считать предмет скучным, но большинство из них положительно воспримет учебный материал на альтернативных носителях информации, например на собственном сайте или в группе в одной из социальных сетей.</a:t>
            </a:r>
          </a:p>
          <a:p>
            <a:pPr algn="just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555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692696"/>
            <a:ext cx="7560840" cy="5433467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5.  «Скажи мне - и я забуду, учи меня - и я могу запомнить, вовлекай меня - и я научусь» (Б. Франклин).</a:t>
            </a:r>
            <a:endParaRPr lang="ru-RU" dirty="0"/>
          </a:p>
          <a:p>
            <a:pPr algn="just"/>
            <a:r>
              <a:rPr lang="ru-RU" dirty="0"/>
              <a:t>Во время изучения материала важно, чтобы учащиеся принимали актив­ное самостоятельное участие в его изучении - готовили совместные про­екты и презентации в классе и по группам, обучали и проверяли друг друга.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772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260648"/>
            <a:ext cx="7355160" cy="65973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6. Научите учащихся работать с критериями оценки заданий.</a:t>
            </a:r>
            <a:endParaRPr lang="ru-RU" dirty="0"/>
          </a:p>
          <a:p>
            <a:pPr algn="just"/>
            <a:r>
              <a:rPr lang="ru-RU" dirty="0"/>
              <a:t>Покажите простой пример демонстрационного задания и разберите подробно, как оно будет оцениваться. Понимая критерии оценки, уча­щимся будет легче понять, как выполнить то или иное задание.</a:t>
            </a:r>
          </a:p>
          <a:p>
            <a:pPr algn="just"/>
            <a:r>
              <a:rPr lang="ru-RU" b="1" dirty="0"/>
              <a:t>7. Не показывайте страха и беспокойства по поводу предстоящих ВПР.</a:t>
            </a:r>
            <a:endParaRPr lang="ru-RU" dirty="0"/>
          </a:p>
          <a:p>
            <a:pPr algn="just"/>
            <a:r>
              <a:rPr lang="ru-RU" dirty="0"/>
              <a:t>ВПР, безусловно, событие, которое вызывает стресс у всех его участников: учащихся, родителей, учителей, администрации обра­зовательной организации. Негативные эмоции заразительны. Покажите на собственном примере, как можно справиться с переживаниями, чувствами и ими управлять.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094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60648"/>
            <a:ext cx="7139136" cy="6264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8. Хвалите своих учеников.</a:t>
            </a:r>
            <a:endParaRPr lang="ru-RU" dirty="0"/>
          </a:p>
          <a:p>
            <a:pPr algn="just"/>
            <a:r>
              <a:rPr lang="ru-RU" dirty="0"/>
              <a:t>Любому учащемуся важно опираться на свои сильные стороны и чувствовать себя уверенно на предстоящих проверочных работах. Однако похва­ла должна быть искренней и по существу. Убедитесь, что ваши ученики имеют реалистичные цели в отношении предстоящих проверочных работ.</a:t>
            </a:r>
          </a:p>
          <a:p>
            <a:pPr algn="just"/>
            <a:r>
              <a:rPr lang="ru-RU" b="1" dirty="0"/>
              <a:t>9. Общайтесь с коллегами!</a:t>
            </a:r>
            <a:endParaRPr lang="ru-RU" dirty="0"/>
          </a:p>
          <a:p>
            <a:pPr algn="just"/>
            <a:r>
              <a:rPr lang="ru-RU" dirty="0"/>
              <a:t>Используйте ресурсы профессионального сообщества. Знакомьтесь с опытом коллег, их идеями и разработками, применяйте их на практике.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08520" y="4905"/>
            <a:ext cx="1871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1401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961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</vt:lpstr>
      <vt:lpstr>Слайд 2</vt:lpstr>
      <vt:lpstr>Как помочь учащимся  подготовиться к ВПР?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Альбина Хусаинова</dc:creator>
  <cp:lastModifiedBy>User</cp:lastModifiedBy>
  <cp:revision>12</cp:revision>
  <dcterms:created xsi:type="dcterms:W3CDTF">2016-09-20T15:49:35Z</dcterms:created>
  <dcterms:modified xsi:type="dcterms:W3CDTF">2020-10-31T07:42:40Z</dcterms:modified>
</cp:coreProperties>
</file>